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  <p:sldId id="258" r:id="rId4"/>
    <p:sldId id="264" r:id="rId5"/>
    <p:sldId id="265" r:id="rId6"/>
    <p:sldId id="259" r:id="rId7"/>
    <p:sldId id="266" r:id="rId8"/>
    <p:sldId id="260" r:id="rId9"/>
    <p:sldId id="261" r:id="rId10"/>
    <p:sldId id="262" r:id="rId11"/>
    <p:sldId id="263" r:id="rId12"/>
  </p:sldIdLst>
  <p:sldSz cx="9144000" cy="6858000" type="screen4x3"/>
  <p:notesSz cx="6858000" cy="91440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386" y="-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riângulo isósceles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PT" smtClean="0"/>
              <a:t>Faça clique para editar o estilo</a:t>
            </a:r>
            <a:endParaRPr kumimoji="0" lang="en-US"/>
          </a:p>
        </p:txBody>
      </p:sp>
      <p:sp>
        <p:nvSpPr>
          <p:cNvPr id="28" name="Marcador de Posição da Data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1C270875-E729-438F-AD64-DA10B3256A5A}" type="datetimeFigureOut">
              <a:rPr lang="pt-PT" smtClean="0"/>
              <a:pPr/>
              <a:t>10-06-2014</a:t>
            </a:fld>
            <a:endParaRPr lang="pt-PT"/>
          </a:p>
        </p:txBody>
      </p:sp>
      <p:sp>
        <p:nvSpPr>
          <p:cNvPr id="17" name="Marcador de Posição do Rodapé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pt-PT"/>
          </a:p>
        </p:txBody>
      </p:sp>
      <p:sp>
        <p:nvSpPr>
          <p:cNvPr id="29" name="Marcador de Posição do Número do Diapositivo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17AC85B3-BB92-4040-8F52-E774985663BC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70875-E729-438F-AD64-DA10B3256A5A}" type="datetimeFigureOut">
              <a:rPr lang="pt-PT" smtClean="0"/>
              <a:pPr/>
              <a:t>10-06-2014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C85B3-BB92-4040-8F52-E774985663BC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70875-E729-438F-AD64-DA10B3256A5A}" type="datetimeFigureOut">
              <a:rPr lang="pt-PT" smtClean="0"/>
              <a:pPr/>
              <a:t>10-06-2014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C85B3-BB92-4040-8F52-E774985663BC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c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1C270875-E729-438F-AD64-DA10B3256A5A}" type="datetimeFigureOut">
              <a:rPr lang="pt-PT" smtClean="0"/>
              <a:pPr/>
              <a:t>10-06-2014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C85B3-BB92-4040-8F52-E774985663BC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cçã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riângulo rectângulo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Triângulo isósceles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1C270875-E729-438F-AD64-DA10B3256A5A}" type="datetimeFigureOut">
              <a:rPr lang="pt-PT" smtClean="0"/>
              <a:pPr/>
              <a:t>10-06-2014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17AC85B3-BB92-4040-8F52-E774985663BC}" type="slidenum">
              <a:rPr lang="pt-PT" smtClean="0"/>
              <a:pPr/>
              <a:t>‹nº›</a:t>
            </a:fld>
            <a:endParaRPr lang="pt-PT"/>
          </a:p>
        </p:txBody>
      </p:sp>
      <p:cxnSp>
        <p:nvCxnSpPr>
          <p:cNvPr id="11" name="Conexão recta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Conexão recta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PT" smtClean="0"/>
              <a:t>Clique para editar os estilos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1C270875-E729-438F-AD64-DA10B3256A5A}" type="datetimeFigureOut">
              <a:rPr lang="pt-PT" smtClean="0"/>
              <a:pPr/>
              <a:t>10-06-2014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17AC85B3-BB92-4040-8F52-E774985663BC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PT" smtClean="0"/>
              <a:t>Clique para editar os estilos</a:t>
            </a:r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PT" smtClean="0"/>
              <a:t>Clique para editar os estilos</a:t>
            </a:r>
          </a:p>
        </p:txBody>
      </p:sp>
      <p:sp>
        <p:nvSpPr>
          <p:cNvPr id="5" name="Marcador de Posição de Conteúdo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6" name="Marcador de Posição de Conteúdo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7" name="Marcador de Posição da Data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1C270875-E729-438F-AD64-DA10B3256A5A}" type="datetimeFigureOut">
              <a:rPr lang="pt-PT" smtClean="0"/>
              <a:pPr/>
              <a:t>10-06-2014</a:t>
            </a:fld>
            <a:endParaRPr lang="pt-PT"/>
          </a:p>
        </p:txBody>
      </p:sp>
      <p:sp>
        <p:nvSpPr>
          <p:cNvPr id="8" name="Marcador de Posição do Rodapé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pt-PT"/>
          </a:p>
        </p:txBody>
      </p:sp>
      <p:sp>
        <p:nvSpPr>
          <p:cNvPr id="9" name="Marcador de Posição do Número do Diapositivo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17AC85B3-BB92-4040-8F52-E774985663BC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70875-E729-438F-AD64-DA10B3256A5A}" type="datetimeFigureOut">
              <a:rPr lang="pt-PT" smtClean="0"/>
              <a:pPr/>
              <a:t>10-06-2014</a:t>
            </a:fld>
            <a:endParaRPr lang="pt-PT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C85B3-BB92-4040-8F52-E774985663BC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1C270875-E729-438F-AD64-DA10B3256A5A}" type="datetimeFigureOut">
              <a:rPr lang="pt-PT" smtClean="0"/>
              <a:pPr/>
              <a:t>10-06-2014</a:t>
            </a:fld>
            <a:endParaRPr lang="pt-PT"/>
          </a:p>
        </p:txBody>
      </p:sp>
      <p:sp>
        <p:nvSpPr>
          <p:cNvPr id="3" name="Marcador de Posição do Rodapé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17AC85B3-BB92-4040-8F52-E774985663BC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PT" smtClean="0"/>
              <a:t>Clique para editar os estilos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1C270875-E729-438F-AD64-DA10B3256A5A}" type="datetimeFigureOut">
              <a:rPr lang="pt-PT" smtClean="0"/>
              <a:pPr/>
              <a:t>10-06-2014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17AC85B3-BB92-4040-8F52-E774985663BC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a Imagem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t-PT" smtClean="0"/>
              <a:t>Clique no ícone para adicionar uma imagem</a:t>
            </a:r>
            <a:endParaRPr kumimoji="0" lang="en-US" dirty="0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t-PT" smtClean="0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1C270875-E729-438F-AD64-DA10B3256A5A}" type="datetimeFigureOut">
              <a:rPr lang="pt-PT" smtClean="0"/>
              <a:pPr/>
              <a:t>10-06-2014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17AC85B3-BB92-4040-8F52-E774985663BC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riângulo rectângulo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Conexão recta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Conexão recta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Marcador de Posição do Título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13" name="Marcador de Posição do Texto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pt-PT" smtClean="0"/>
              <a:t>Clique para editar os estilos</a:t>
            </a:r>
          </a:p>
          <a:p>
            <a:pPr lvl="1" eaLnBrk="1" latinLnBrk="0" hangingPunct="1"/>
            <a:r>
              <a:rPr kumimoji="0" lang="pt-PT" smtClean="0"/>
              <a:t>Segundo nível</a:t>
            </a:r>
          </a:p>
          <a:p>
            <a:pPr lvl="2" eaLnBrk="1" latinLnBrk="0" hangingPunct="1"/>
            <a:r>
              <a:rPr kumimoji="0" lang="pt-PT" smtClean="0"/>
              <a:t>Terceiro nível</a:t>
            </a:r>
          </a:p>
          <a:p>
            <a:pPr lvl="3" eaLnBrk="1" latinLnBrk="0" hangingPunct="1"/>
            <a:r>
              <a:rPr kumimoji="0" lang="pt-PT" smtClean="0"/>
              <a:t>Quarto nível</a:t>
            </a:r>
          </a:p>
          <a:p>
            <a:pPr lvl="4" eaLnBrk="1" latinLnBrk="0" hangingPunct="1"/>
            <a:r>
              <a:rPr kumimoji="0" lang="pt-PT" smtClean="0"/>
              <a:t>Quinto nível</a:t>
            </a:r>
            <a:endParaRPr kumimoji="0" lang="en-US"/>
          </a:p>
        </p:txBody>
      </p:sp>
      <p:sp>
        <p:nvSpPr>
          <p:cNvPr id="14" name="Marcador de Posição da Data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1C270875-E729-438F-AD64-DA10B3256A5A}" type="datetimeFigureOut">
              <a:rPr lang="pt-PT" smtClean="0"/>
              <a:pPr/>
              <a:t>10-06-2014</a:t>
            </a:fld>
            <a:endParaRPr lang="pt-PT"/>
          </a:p>
        </p:txBody>
      </p:sp>
      <p:sp>
        <p:nvSpPr>
          <p:cNvPr id="3" name="Marcador de Posição do Rodapé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pt-PT"/>
          </a:p>
        </p:txBody>
      </p:sp>
      <p:sp>
        <p:nvSpPr>
          <p:cNvPr id="23" name="Marcador de Posição do Número do Diapositivo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17AC85B3-BB92-4040-8F52-E774985663BC}" type="slidenum">
              <a:rPr lang="pt-PT" smtClean="0"/>
              <a:pPr/>
              <a:t>‹nº›</a:t>
            </a:fld>
            <a:endParaRPr lang="pt-PT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95000"/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51520" y="2348880"/>
            <a:ext cx="8496944" cy="2160240"/>
          </a:xfrm>
        </p:spPr>
        <p:txBody>
          <a:bodyPr vert="horz" anchor="t">
            <a:noAutofit/>
          </a:bodyPr>
          <a:lstStyle/>
          <a:p>
            <a:pPr algn="ctr"/>
            <a:r>
              <a:rPr lang="pt-PT" sz="7200" b="1" dirty="0" smtClean="0">
                <a:ln>
                  <a:solidFill>
                    <a:schemeClr val="bg1">
                      <a:lumMod val="95000"/>
                      <a:lumOff val="5000"/>
                    </a:schemeClr>
                  </a:solidFill>
                </a:ln>
                <a:solidFill>
                  <a:schemeClr val="tx1"/>
                </a:solidFill>
                <a:effectLst>
                  <a:innerShdw blurRad="114300">
                    <a:prstClr val="black"/>
                  </a:innerShdw>
                </a:effectLst>
              </a:rPr>
              <a:t>Projeto</a:t>
            </a:r>
          </a:p>
          <a:p>
            <a:pPr algn="ctr"/>
            <a:r>
              <a:rPr lang="pt-PT" sz="4400" dirty="0" smtClean="0">
                <a:solidFill>
                  <a:schemeClr val="tx1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</a:rPr>
              <a:t>Psicologia da Educação </a:t>
            </a:r>
          </a:p>
          <a:p>
            <a:pPr algn="ctr"/>
            <a:r>
              <a:rPr lang="pt-PT" sz="2400" b="1" dirty="0" smtClean="0">
                <a:solidFill>
                  <a:schemeClr val="tx1"/>
                </a:solidFill>
              </a:rPr>
              <a:t> </a:t>
            </a:r>
            <a:endParaRPr lang="pt-PT" sz="1800" b="1" dirty="0">
              <a:solidFill>
                <a:schemeClr val="tx1"/>
              </a:solidFill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467544" y="5427221"/>
            <a:ext cx="439248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/>
            <a:r>
              <a:rPr lang="pt-PT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Tiago </a:t>
            </a:r>
            <a:r>
              <a:rPr lang="pt-PT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Pereira </a:t>
            </a:r>
            <a:r>
              <a:rPr lang="pt-PT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Fernandes</a:t>
            </a:r>
          </a:p>
          <a:p>
            <a:pPr marL="285750" indent="-285750"/>
            <a:r>
              <a:rPr lang="pt-PT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EEFBS – 1ºAno – Turma D</a:t>
            </a:r>
          </a:p>
        </p:txBody>
      </p:sp>
      <p:pic>
        <p:nvPicPr>
          <p:cNvPr id="1026" name="Picture 2" descr="C:\Users\Pedro Vieira\Desktop\splash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16632"/>
            <a:ext cx="2736304" cy="1368152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97401501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11560" y="476672"/>
            <a:ext cx="8229600" cy="1255016"/>
          </a:xfrm>
        </p:spPr>
        <p:txBody>
          <a:bodyPr/>
          <a:lstStyle/>
          <a:p>
            <a:r>
              <a:rPr lang="pt-PT" dirty="0" smtClean="0"/>
              <a:t>Avaliação </a:t>
            </a:r>
            <a:endParaRPr lang="pt-PT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467544" y="1916832"/>
            <a:ext cx="8229600" cy="115212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pt-PT" sz="2400" dirty="0" smtClean="0"/>
              <a:t>Duas questões finais onde cada um dos elementos</a:t>
            </a:r>
          </a:p>
          <a:p>
            <a:pPr>
              <a:buNone/>
            </a:pPr>
            <a:r>
              <a:rPr lang="pt-PT" sz="2400" dirty="0" smtClean="0"/>
              <a:t>do público terá de responder numa pequena folha;</a:t>
            </a:r>
          </a:p>
          <a:p>
            <a:pPr>
              <a:buNone/>
            </a:pPr>
            <a:endParaRPr lang="pt-PT" sz="2800" dirty="0" smtClean="0"/>
          </a:p>
          <a:p>
            <a:endParaRPr lang="pt-PT" sz="2800" dirty="0" smtClean="0"/>
          </a:p>
          <a:p>
            <a:endParaRPr lang="pt-PT" sz="2800" dirty="0" smtClean="0"/>
          </a:p>
          <a:p>
            <a:endParaRPr lang="pt-PT" dirty="0"/>
          </a:p>
        </p:txBody>
      </p:sp>
      <p:pic>
        <p:nvPicPr>
          <p:cNvPr id="5" name="Picture 2" descr="C:\Users\Pedro Vieira\Desktop\splash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288" y="692696"/>
            <a:ext cx="1656184" cy="828092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http://4.bp.blogspot.com/-IzaSeC0vVQQ/TkPlJz43b0I/AAAAAAAAF-A/bHVPMp2glwk/s1600/questoes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76056" y="3140968"/>
            <a:ext cx="3240360" cy="324036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8" name="CaixaDeTexto 7"/>
          <p:cNvSpPr txBox="1"/>
          <p:nvPr/>
        </p:nvSpPr>
        <p:spPr>
          <a:xfrm>
            <a:off x="611560" y="3291949"/>
            <a:ext cx="432048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pt-PT" dirty="0" smtClean="0"/>
              <a:t> Importância que atribuem a este tipo de tema na formação académica de um professor de educação física.</a:t>
            </a:r>
          </a:p>
          <a:p>
            <a:pPr>
              <a:buNone/>
            </a:pPr>
            <a:endParaRPr lang="pt-PT" dirty="0" smtClean="0"/>
          </a:p>
          <a:p>
            <a:pPr>
              <a:buFont typeface="Wingdings" pitchFamily="2" charset="2"/>
              <a:buChar char="Ø"/>
            </a:pPr>
            <a:r>
              <a:rPr lang="pt-PT" dirty="0" smtClean="0"/>
              <a:t> Sentimento face a situações futuras desta natureza.  (se todos se sentem melhor preparados)</a:t>
            </a:r>
          </a:p>
          <a:p>
            <a:endParaRPr lang="pt-PT" dirty="0"/>
          </a:p>
        </p:txBody>
      </p:sp>
    </p:spTree>
    <p:extLst>
      <p:ext uri="{BB962C8B-B14F-4D97-AF65-F5344CB8AC3E}">
        <p14:creationId xmlns="" xmlns:p14="http://schemas.microsoft.com/office/powerpoint/2010/main" val="27788536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5229200"/>
            <a:ext cx="9144000" cy="1399032"/>
          </a:xfrm>
        </p:spPr>
        <p:txBody>
          <a:bodyPr/>
          <a:lstStyle/>
          <a:p>
            <a:pPr algn="ctr"/>
            <a:r>
              <a:rPr lang="pt-PT" dirty="0" smtClean="0"/>
              <a:t>Obrigado pela atenção!</a:t>
            </a:r>
            <a:endParaRPr lang="pt-PT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Pedro Vieira\Desktop\splash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288" y="692696"/>
            <a:ext cx="1656184" cy="828092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399032"/>
          </a:xfrm>
        </p:spPr>
        <p:txBody>
          <a:bodyPr/>
          <a:lstStyle/>
          <a:p>
            <a:r>
              <a:rPr lang="pt-PT" sz="3600" dirty="0" smtClean="0"/>
              <a:t>Problemas/Necessidades</a:t>
            </a:r>
            <a:r>
              <a:rPr lang="pt-PT" dirty="0" smtClean="0"/>
              <a:t> </a:t>
            </a:r>
            <a:endParaRPr lang="pt-PT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467544" y="1844824"/>
            <a:ext cx="8229600" cy="2736304"/>
          </a:xfrm>
        </p:spPr>
        <p:txBody>
          <a:bodyPr>
            <a:normAutofit/>
          </a:bodyPr>
          <a:lstStyle/>
          <a:p>
            <a:r>
              <a:rPr lang="pt-PT" sz="2000" dirty="0" smtClean="0"/>
              <a:t>Dissemelhanças entre alunos (NEE); </a:t>
            </a:r>
          </a:p>
          <a:p>
            <a:pPr lvl="1"/>
            <a:r>
              <a:rPr lang="pt-PT" sz="1600" dirty="0" smtClean="0"/>
              <a:t>Requerem uma atenção bastante peculiar e específica; </a:t>
            </a:r>
          </a:p>
          <a:p>
            <a:pPr lvl="1">
              <a:buNone/>
            </a:pPr>
            <a:endParaRPr lang="pt-PT" sz="1600" dirty="0" smtClean="0"/>
          </a:p>
          <a:p>
            <a:r>
              <a:rPr lang="pt-PT" sz="2400" dirty="0" smtClean="0"/>
              <a:t> </a:t>
            </a:r>
            <a:r>
              <a:rPr lang="pt-PT" sz="2000" dirty="0" smtClean="0"/>
              <a:t>Modo de atuação do professor/postura que deve adotar;</a:t>
            </a:r>
          </a:p>
          <a:p>
            <a:pPr>
              <a:buNone/>
            </a:pPr>
            <a:endParaRPr lang="pt-PT" sz="2400" dirty="0" smtClean="0"/>
          </a:p>
          <a:p>
            <a:r>
              <a:rPr lang="pt-PT" sz="2000" dirty="0" smtClean="0"/>
              <a:t>Formação de professores prepara-nos devidamente para esta realidade? </a:t>
            </a:r>
          </a:p>
        </p:txBody>
      </p:sp>
      <p:pic>
        <p:nvPicPr>
          <p:cNvPr id="14338" name="Picture 2" descr="http://2.bp.blogspot.com/-5HXFOdYKqow/Ta5OsYkHphI/AAAAAAAAAF4/7-V3-iFbI3s/s1600/diferen%25C3%25A7a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19872" y="4797152"/>
            <a:ext cx="2535934" cy="194421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146" name="Picture 2" descr="http://4.bp.blogspot.com/-amkrIJuHY84/Ts_rm7Y8b4I/AAAAAAAAAAY/b0w9PxbnASs/s1600/ensino_especial_criancas_dr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3528" y="4509120"/>
            <a:ext cx="2877174" cy="216024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148" name="Picture 4" descr="http://3.bp.blogspot.com/_V5gBGYc5EYM/TAemFj0bGYI/AAAAAAAABdk/Dy_x1EI0218/s1600/3864202299_034d757bbb_o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156176" y="4437112"/>
            <a:ext cx="2811122" cy="187220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="" xmlns:p14="http://schemas.microsoft.com/office/powerpoint/2010/main" val="3540454843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3568" y="445792"/>
            <a:ext cx="8136904" cy="1399032"/>
          </a:xfrm>
        </p:spPr>
        <p:txBody>
          <a:bodyPr/>
          <a:lstStyle/>
          <a:p>
            <a:r>
              <a:rPr lang="pt-PT" dirty="0" smtClean="0"/>
              <a:t>Manifestação</a:t>
            </a:r>
            <a:endParaRPr lang="pt-PT" dirty="0"/>
          </a:p>
        </p:txBody>
      </p:sp>
      <p:pic>
        <p:nvPicPr>
          <p:cNvPr id="6" name="Picture 2" descr="C:\Users\Pedro Vieira\Desktop\splash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288" y="692696"/>
            <a:ext cx="1656184" cy="828092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CaixaDeTexto 6"/>
          <p:cNvSpPr txBox="1"/>
          <p:nvPr/>
        </p:nvSpPr>
        <p:spPr>
          <a:xfrm>
            <a:off x="539552" y="5766355"/>
            <a:ext cx="79928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sz="2400" dirty="0" smtClean="0"/>
              <a:t>Dificuldade em gerir/controlar o comportamento de todos os alunos; </a:t>
            </a:r>
          </a:p>
        </p:txBody>
      </p:sp>
      <p:pic>
        <p:nvPicPr>
          <p:cNvPr id="5128" name="Picture 8" descr="http://media.uccdn.com/pt/images/2/8/0/img_caracteristicas_emocionais_das_criancas_com_transtorno_obsessivo_compulsivo_2082_orig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53853" y="1772816"/>
            <a:ext cx="5836294" cy="388843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="" xmlns:p14="http://schemas.microsoft.com/office/powerpoint/2010/main" val="156920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107504" y="735087"/>
            <a:ext cx="69847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sz="2400" dirty="0" smtClean="0"/>
              <a:t>Maior exigência no </a:t>
            </a:r>
            <a:r>
              <a:rPr lang="pt-PT" sz="2400" dirty="0" smtClean="0"/>
              <a:t>planeamento</a:t>
            </a:r>
            <a:endParaRPr lang="pt-PT" sz="2400" dirty="0" smtClean="0"/>
          </a:p>
        </p:txBody>
      </p:sp>
      <p:pic>
        <p:nvPicPr>
          <p:cNvPr id="5" name="Picture 2" descr="http://www.alasabiertasdanza.com/gfx/fotos_internas/foto_participantes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35596" y="1772816"/>
            <a:ext cx="7272808" cy="484853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Picture 2" descr="C:\Users\Pedro Vieira\Desktop\splash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288" y="692696"/>
            <a:ext cx="1656184" cy="828092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ângulo 3"/>
          <p:cNvSpPr/>
          <p:nvPr/>
        </p:nvSpPr>
        <p:spPr>
          <a:xfrm>
            <a:off x="-324544" y="437763"/>
            <a:ext cx="828092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PT" sz="2400" dirty="0" smtClean="0"/>
              <a:t>Na maioria das vezes, acaba-se por </a:t>
            </a:r>
          </a:p>
          <a:p>
            <a:pPr algn="ctr"/>
            <a:r>
              <a:rPr lang="pt-PT" sz="2400" dirty="0" smtClean="0"/>
              <a:t>negligenciar, </a:t>
            </a:r>
            <a:r>
              <a:rPr lang="pt-PT" sz="2400" dirty="0" smtClean="0"/>
              <a:t>desresponsabilizando-se </a:t>
            </a:r>
            <a:endParaRPr lang="pt-PT" sz="2400" dirty="0" smtClean="0"/>
          </a:p>
        </p:txBody>
      </p:sp>
      <p:pic>
        <p:nvPicPr>
          <p:cNvPr id="5" name="Picture 6" descr="http://refugiodiario.files.wordpress.com/2010/12/maranhc3a3o-contra-pedofilia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1628800"/>
            <a:ext cx="7920880" cy="508528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Picture 2" descr="C:\Users\Pedro Vieira\Desktop\splash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288" y="692696"/>
            <a:ext cx="1656184" cy="828092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11560" y="404664"/>
            <a:ext cx="8229600" cy="1399032"/>
          </a:xfrm>
        </p:spPr>
        <p:txBody>
          <a:bodyPr/>
          <a:lstStyle/>
          <a:p>
            <a:r>
              <a:rPr lang="pt-PT" dirty="0" smtClean="0"/>
              <a:t>Causas</a:t>
            </a:r>
            <a:endParaRPr lang="pt-PT" dirty="0"/>
          </a:p>
        </p:txBody>
      </p:sp>
      <p:sp>
        <p:nvSpPr>
          <p:cNvPr id="5" name="CaixaDeTexto 4"/>
          <p:cNvSpPr txBox="1"/>
          <p:nvPr/>
        </p:nvSpPr>
        <p:spPr>
          <a:xfrm>
            <a:off x="179512" y="2839576"/>
            <a:ext cx="284380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sz="2400" dirty="0" smtClean="0"/>
              <a:t>Alguma “despreocupação” com este tipo de realidades nas instituições de formação de </a:t>
            </a:r>
            <a:r>
              <a:rPr lang="pt-PT" sz="2400" dirty="0" smtClean="0"/>
              <a:t>professores</a:t>
            </a:r>
            <a:endParaRPr lang="pt-PT" sz="2400" dirty="0"/>
          </a:p>
        </p:txBody>
      </p:sp>
      <p:pic>
        <p:nvPicPr>
          <p:cNvPr id="7" name="Picture 2" descr="C:\Users\Pedro Vieira\Desktop\splash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288" y="692696"/>
            <a:ext cx="1656184" cy="828092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2" name="Picture 6" descr="https://claudilsonpezao.files.wordpress.com/2012/11/s-participantes-do-encontro-de-acessibilidade-assistiram-c3a0-apresentac3a7c3a3o-teatral-da-trupe-rodapc3a9-que-focou-principalmente-a-discriminac3a7c3a3o-das-pessoas-deficientes-foto-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131840" y="1844824"/>
            <a:ext cx="5472608" cy="471252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="" xmlns:p14="http://schemas.microsoft.com/office/powerpoint/2010/main" val="5066515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251520" y="5013176"/>
            <a:ext cx="40324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sz="2400" dirty="0" smtClean="0"/>
              <a:t>…e </a:t>
            </a:r>
            <a:r>
              <a:rPr lang="pt-PT" sz="2400" dirty="0" smtClean="0"/>
              <a:t>menos didática. </a:t>
            </a:r>
            <a:endParaRPr lang="pt-PT" sz="2400" dirty="0"/>
          </a:p>
        </p:txBody>
      </p:sp>
      <p:pic>
        <p:nvPicPr>
          <p:cNvPr id="5" name="Imagem 4" descr="http://bragaboccia.files.wordpress.com/2013/01/img_1000.jpg"/>
          <p:cNvPicPr/>
          <p:nvPr/>
        </p:nvPicPr>
        <p:blipFill>
          <a:blip r:embed="rId2" cstate="print"/>
          <a:srcRect l="17990" r="28571" b="30688"/>
          <a:stretch>
            <a:fillRect/>
          </a:stretch>
        </p:blipFill>
        <p:spPr bwMode="auto">
          <a:xfrm>
            <a:off x="539552" y="404664"/>
            <a:ext cx="4896544" cy="374441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Picture 4" descr="http://turismoadaptado.files.wordpress.com/2011/01/bocha-adaptada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55976" y="3140968"/>
            <a:ext cx="4603449" cy="345638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7" name="CaixaDeTexto 6"/>
          <p:cNvSpPr txBox="1"/>
          <p:nvPr/>
        </p:nvSpPr>
        <p:spPr>
          <a:xfrm>
            <a:off x="5580112" y="1988840"/>
            <a:ext cx="32403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sz="2400" dirty="0" smtClean="0"/>
              <a:t>Vertente mais  </a:t>
            </a:r>
            <a:r>
              <a:rPr lang="pt-PT" sz="2400" dirty="0" smtClean="0"/>
              <a:t>competitiva…</a:t>
            </a:r>
            <a:endParaRPr lang="pt-PT" sz="2400" dirty="0"/>
          </a:p>
        </p:txBody>
      </p:sp>
      <p:pic>
        <p:nvPicPr>
          <p:cNvPr id="8" name="Picture 2" descr="C:\Users\Pedro Vieira\Desktop\splash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288" y="692696"/>
            <a:ext cx="1656184" cy="828092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80" name="Picture 8" descr="http://www.jn.pt/Storage/JN/2013/big/ng280530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88024" y="4221088"/>
            <a:ext cx="3362238" cy="237626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11560" y="404664"/>
            <a:ext cx="8229600" cy="1399032"/>
          </a:xfrm>
        </p:spPr>
        <p:txBody>
          <a:bodyPr/>
          <a:lstStyle/>
          <a:p>
            <a:r>
              <a:rPr lang="pt-PT" dirty="0" smtClean="0"/>
              <a:t>Objetivo específico</a:t>
            </a:r>
            <a:endParaRPr lang="pt-PT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467544" y="1997968"/>
            <a:ext cx="8229600" cy="2007096"/>
          </a:xfrm>
        </p:spPr>
        <p:txBody>
          <a:bodyPr>
            <a:noAutofit/>
          </a:bodyPr>
          <a:lstStyle/>
          <a:p>
            <a:r>
              <a:rPr lang="pt-PT" sz="2400" u="sng" dirty="0" smtClean="0"/>
              <a:t>Perceber como </a:t>
            </a:r>
            <a:r>
              <a:rPr lang="pt-PT" sz="2400" u="sng" dirty="0" smtClean="0"/>
              <a:t>atuar e intervir, ou seja, que estratégias adotar, face às especificidades e particularidades dos comportamentos inerentes aos alunos com necessidades educativas especiais. </a:t>
            </a:r>
            <a:endParaRPr lang="pt-PT" sz="2400" u="sng" dirty="0" smtClean="0"/>
          </a:p>
        </p:txBody>
      </p:sp>
      <p:pic>
        <p:nvPicPr>
          <p:cNvPr id="5" name="Picture 2" descr="C:\Users\Pedro Vieira\Desktop\splash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288" y="692696"/>
            <a:ext cx="1656184" cy="828092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farm3.static.flickr.com/2757/4417105075_0d129a6ddc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71600" y="4221088"/>
            <a:ext cx="3557280" cy="237626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="" xmlns:p14="http://schemas.microsoft.com/office/powerpoint/2010/main" val="1244928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11560" y="404664"/>
            <a:ext cx="8229600" cy="1399032"/>
          </a:xfrm>
        </p:spPr>
        <p:txBody>
          <a:bodyPr/>
          <a:lstStyle/>
          <a:p>
            <a:r>
              <a:rPr lang="pt-PT" dirty="0" smtClean="0"/>
              <a:t>Atividades </a:t>
            </a:r>
            <a:endParaRPr lang="pt-PT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683568" y="5589240"/>
            <a:ext cx="3240360" cy="682096"/>
          </a:xfrm>
        </p:spPr>
        <p:txBody>
          <a:bodyPr>
            <a:normAutofit lnSpcReduction="10000"/>
          </a:bodyPr>
          <a:lstStyle/>
          <a:p>
            <a:pPr marL="0" algn="ctr">
              <a:buNone/>
            </a:pPr>
            <a:r>
              <a:rPr lang="pt-PT" sz="1800" dirty="0" smtClean="0"/>
              <a:t>Ler e pesquisar sobre</a:t>
            </a:r>
          </a:p>
          <a:p>
            <a:pPr marL="0" algn="ctr">
              <a:buNone/>
            </a:pPr>
            <a:r>
              <a:rPr lang="pt-PT" sz="1800" dirty="0" smtClean="0"/>
              <a:t>o tema; </a:t>
            </a:r>
          </a:p>
          <a:p>
            <a:endParaRPr lang="pt-PT" dirty="0"/>
          </a:p>
        </p:txBody>
      </p:sp>
      <p:pic>
        <p:nvPicPr>
          <p:cNvPr id="5" name="Picture 2" descr="C:\Users\Pedro Vieira\Desktop\splash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288" y="692696"/>
            <a:ext cx="1656184" cy="828092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Marcador de Posição de Conteúdo 2"/>
          <p:cNvSpPr txBox="1">
            <a:spLocks/>
          </p:cNvSpPr>
          <p:nvPr/>
        </p:nvSpPr>
        <p:spPr>
          <a:xfrm>
            <a:off x="611560" y="1916832"/>
            <a:ext cx="7848872" cy="936104"/>
          </a:xfrm>
          <a:prstGeom prst="rect">
            <a:avLst/>
          </a:prstGeom>
        </p:spPr>
        <p:txBody>
          <a:bodyPr vert="horz" anchor="t">
            <a:normAutofit fontScale="77500" lnSpcReduction="20000"/>
          </a:bodyPr>
          <a:lstStyle/>
          <a:p>
            <a:pPr marL="448056" lvl="0" indent="-384048">
              <a:spcBef>
                <a:spcPct val="20000"/>
              </a:spcBef>
              <a:buClr>
                <a:schemeClr val="accent1"/>
              </a:buClr>
              <a:buSzPct val="80000"/>
            </a:pPr>
            <a:r>
              <a:rPr lang="pt-PT" sz="3200" dirty="0" smtClean="0"/>
              <a:t>A solução para este tipo de problemas deverá</a:t>
            </a:r>
          </a:p>
          <a:p>
            <a:pPr marL="448056" lvl="0" indent="-384048">
              <a:spcBef>
                <a:spcPct val="20000"/>
              </a:spcBef>
              <a:buClr>
                <a:schemeClr val="accent1"/>
              </a:buClr>
              <a:buSzPct val="80000"/>
            </a:pPr>
            <a:r>
              <a:rPr lang="pt-PT" sz="3200" dirty="0" smtClean="0"/>
              <a:t>advir da experiência pois cada caso é um caso;</a:t>
            </a:r>
            <a:endParaRPr kumimoji="0" lang="pt-PT" sz="3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48056" marR="0" lvl="0" indent="-38404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"/>
              <a:tabLst/>
              <a:defRPr/>
            </a:pPr>
            <a:endParaRPr kumimoji="0" lang="pt-PT" sz="3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Rectângulo 6"/>
          <p:cNvSpPr/>
          <p:nvPr/>
        </p:nvSpPr>
        <p:spPr>
          <a:xfrm>
            <a:off x="4355976" y="5530006"/>
            <a:ext cx="439248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PT" dirty="0" smtClean="0"/>
              <a:t>Promover uma conferência sobre o tema em questão aos alunos do mestrado de ensino. </a:t>
            </a:r>
            <a:endParaRPr lang="pt-PT" dirty="0"/>
          </a:p>
        </p:txBody>
      </p:sp>
      <p:pic>
        <p:nvPicPr>
          <p:cNvPr id="2050" name="Picture 2" descr="http://atdigital.com.br/bee/wp-content/uploads/2013/08/Ler-com-prazer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576" y="3068960"/>
            <a:ext cx="3087937" cy="237626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052" name="Picture 4" descr="https://encrypted-tbn1.gstatic.com/images?q=tbn:ANd9GcQR_ath0xtaZKb1NOhQBG6AV31dUGuBMQsIdARpCa1Qf2fkDRG83vC95VFe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76056" y="3140968"/>
            <a:ext cx="2880320" cy="230425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="" xmlns:p14="http://schemas.microsoft.com/office/powerpoint/2010/main" val="2979297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nergia">
  <a:themeElements>
    <a:clrScheme name="Mirante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Energia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Energia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1106</TotalTime>
  <Words>227</Words>
  <Application>Microsoft Office PowerPoint</Application>
  <PresentationFormat>Apresentação no Ecrã (4:3)</PresentationFormat>
  <Paragraphs>38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dos diapositivos</vt:lpstr>
      </vt:variant>
      <vt:variant>
        <vt:i4>11</vt:i4>
      </vt:variant>
    </vt:vector>
  </HeadingPairs>
  <TitlesOfParts>
    <vt:vector size="12" baseType="lpstr">
      <vt:lpstr>Energia</vt:lpstr>
      <vt:lpstr>Diapositivo 1</vt:lpstr>
      <vt:lpstr>Problemas/Necessidades </vt:lpstr>
      <vt:lpstr>Manifestação</vt:lpstr>
      <vt:lpstr>Diapositivo 4</vt:lpstr>
      <vt:lpstr>Diapositivo 5</vt:lpstr>
      <vt:lpstr>Causas</vt:lpstr>
      <vt:lpstr>Diapositivo 7</vt:lpstr>
      <vt:lpstr>Objetivo específico</vt:lpstr>
      <vt:lpstr>Atividades </vt:lpstr>
      <vt:lpstr>Avaliação </vt:lpstr>
      <vt:lpstr>Obrigado pela atenção!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Investigação em Educação</dc:title>
  <dc:creator>Pedro Vieira</dc:creator>
  <cp:lastModifiedBy>Ind</cp:lastModifiedBy>
  <cp:revision>55</cp:revision>
  <dcterms:created xsi:type="dcterms:W3CDTF">2013-10-29T19:10:41Z</dcterms:created>
  <dcterms:modified xsi:type="dcterms:W3CDTF">2014-06-10T13:02:32Z</dcterms:modified>
</cp:coreProperties>
</file>